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0" r:id="rId5"/>
    <p:sldMasterId id="2147483711" r:id="rId6"/>
    <p:sldMasterId id="2147483712" r:id="rId7"/>
    <p:sldMasterId id="2147483713" r:id="rId8"/>
    <p:sldMasterId id="2147483714" r:id="rId9"/>
    <p:sldMasterId id="2147483715" r:id="rId10"/>
    <p:sldMasterId id="2147483716" r:id="rId11"/>
    <p:sldMasterId id="2147483717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</p:sldIdLst>
  <p:sldSz cy="5143500" cx="9144000"/>
  <p:notesSz cx="6858000" cy="9144000"/>
  <p:embeddedFontLst>
    <p:embeddedFont>
      <p:font typeface="Tahoma"/>
      <p:regular r:id="rId42"/>
      <p:bold r:id="rId43"/>
    </p:embeddedFont>
    <p:embeddedFont>
      <p:font typeface="Arial Black"/>
      <p:regular r:id="rId44"/>
    </p:embeddedFont>
    <p:embeddedFont>
      <p:font typeface="Dancing Script"/>
      <p:regular r:id="rId45"/>
      <p:bold r:id="rId46"/>
    </p:embeddedFont>
    <p:embeddedFont>
      <p:font typeface="Comfortaa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A7BC73-1074-4535-A670-6043E7AF86A5}">
  <a:tblStyle styleId="{99A7BC73-1074-4535-A670-6043E7AF86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B852B2E-41A4-4829-86CC-D7F0A20B23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99C3443-E150-4FE7-AA60-BCAA39471F7E}" styleName="Table_2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20" Type="http://schemas.openxmlformats.org/officeDocument/2006/relationships/slide" Target="slides/slide7.xml"/><Relationship Id="rId42" Type="http://schemas.openxmlformats.org/officeDocument/2006/relationships/font" Target="fonts/Tahoma-regular.fntdata"/><Relationship Id="rId41" Type="http://schemas.openxmlformats.org/officeDocument/2006/relationships/slide" Target="slides/slide28.xml"/><Relationship Id="rId22" Type="http://schemas.openxmlformats.org/officeDocument/2006/relationships/slide" Target="slides/slide9.xml"/><Relationship Id="rId44" Type="http://schemas.openxmlformats.org/officeDocument/2006/relationships/font" Target="fonts/ArialBlack-regular.fntdata"/><Relationship Id="rId21" Type="http://schemas.openxmlformats.org/officeDocument/2006/relationships/slide" Target="slides/slide8.xml"/><Relationship Id="rId43" Type="http://schemas.openxmlformats.org/officeDocument/2006/relationships/font" Target="fonts/Tahoma-bold.fntdata"/><Relationship Id="rId24" Type="http://schemas.openxmlformats.org/officeDocument/2006/relationships/slide" Target="slides/slide11.xml"/><Relationship Id="rId46" Type="http://schemas.openxmlformats.org/officeDocument/2006/relationships/font" Target="fonts/DancingScript-bold.fntdata"/><Relationship Id="rId23" Type="http://schemas.openxmlformats.org/officeDocument/2006/relationships/slide" Target="slides/slide10.xml"/><Relationship Id="rId45" Type="http://schemas.openxmlformats.org/officeDocument/2006/relationships/font" Target="fonts/DancingScript-regular.fntdata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3.xml"/><Relationship Id="rId48" Type="http://schemas.openxmlformats.org/officeDocument/2006/relationships/font" Target="fonts/Comfortaa-bold.fntdata"/><Relationship Id="rId25" Type="http://schemas.openxmlformats.org/officeDocument/2006/relationships/slide" Target="slides/slide12.xml"/><Relationship Id="rId47" Type="http://schemas.openxmlformats.org/officeDocument/2006/relationships/font" Target="fonts/Comfortaa-regular.fntdata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7.xml"/><Relationship Id="rId33" Type="http://schemas.openxmlformats.org/officeDocument/2006/relationships/slide" Target="slides/slide20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35" Type="http://schemas.openxmlformats.org/officeDocument/2006/relationships/slide" Target="slides/slide22.xml"/><Relationship Id="rId12" Type="http://schemas.openxmlformats.org/officeDocument/2006/relationships/slideMaster" Target="slideMasters/slideMaster8.xml"/><Relationship Id="rId34" Type="http://schemas.openxmlformats.org/officeDocument/2006/relationships/slide" Target="slides/slide21.xml"/><Relationship Id="rId15" Type="http://schemas.openxmlformats.org/officeDocument/2006/relationships/slide" Target="slides/slide2.xml"/><Relationship Id="rId37" Type="http://schemas.openxmlformats.org/officeDocument/2006/relationships/slide" Target="slides/slide24.xml"/><Relationship Id="rId14" Type="http://schemas.openxmlformats.org/officeDocument/2006/relationships/slide" Target="slides/slide1.xml"/><Relationship Id="rId36" Type="http://schemas.openxmlformats.org/officeDocument/2006/relationships/slide" Target="slides/slide23.xml"/><Relationship Id="rId17" Type="http://schemas.openxmlformats.org/officeDocument/2006/relationships/slide" Target="slides/slide4.xml"/><Relationship Id="rId39" Type="http://schemas.openxmlformats.org/officeDocument/2006/relationships/slide" Target="slides/slide26.xml"/><Relationship Id="rId16" Type="http://schemas.openxmlformats.org/officeDocument/2006/relationships/slide" Target="slides/slide3.xml"/><Relationship Id="rId38" Type="http://schemas.openxmlformats.org/officeDocument/2006/relationships/slide" Target="slides/slide25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87d247807_0_62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887d247807_0_62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c760760f4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bc760760f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bc760760f4_0_9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87d247807_0_4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887d247807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887d247807_0_46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16f23be030_0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16f23be030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16f23be030_0_31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16f23be030_0_4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16f23be030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16f23be030_0_43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c760760f4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bc760760f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bc760760f4_0_13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bc760760f4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bc760760f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2bc760760f4_0_17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bc760760f4_0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bc760760f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bc760760f4_0_1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be2bf1782f_0_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5" name="Google Shape;465;g2be2bf1782f_0_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2be2bf1782f_0_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887d247807_0_539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6" name="Google Shape;476;g2887d247807_0_539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g2887d247807_0_539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bc760760f4_0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bc760760f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bc760760f4_0_15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8" name="Google Shape;328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8a8e5ace9b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8a8e5ace9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8a8e5ace9b_0_8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887d247807_0_5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887d247807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2887d247807_0_59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887d247807_0_6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887d247807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2887d247807_0_60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8a8e5ace9b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8a8e5ace9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28a8e5ace9b_0_5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8a8e5ace9b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8a8e5ace9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28a8e5ace9b_0_6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bc760760f4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bc760760f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2bc760760f4_0_16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bc760760f4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bc760760f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2bc760760f4_0_16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8a8e5ace9b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8a8e5ace9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28a8e5ace9b_0_7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1616dbe96b_0_6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9" name="Google Shape;559;g21616dbe96b_0_6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g21616dbe96b_0_6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8fbceff84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8fbceff8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8fbceff84e_1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16f23be030_0_5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16f23be030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16f23be030_0_56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bc760760f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bc760760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2bc760760f4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16f23be030_0_52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g216f23be030_0_52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216f23be030_0_52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87d247807_0_42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87d247807_0_42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887d247807_0_42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87d247807_0_4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887d247807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887d247807_0_45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87d247807_0_3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887d247807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887d247807_0_38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463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457200" y="413044"/>
            <a:ext cx="82296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457200" y="988294"/>
            <a:ext cx="8229600" cy="3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457200" y="411675"/>
            <a:ext cx="8229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1" name="Google Shape;151;p3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6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" name="Google Shape;169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>
            <p:ph type="title"/>
          </p:nvPr>
        </p:nvSpPr>
        <p:spPr>
          <a:xfrm>
            <a:off x="457200" y="419301"/>
            <a:ext cx="8229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" type="body"/>
          </p:nvPr>
        </p:nvSpPr>
        <p:spPr>
          <a:xfrm>
            <a:off x="457200" y="1128300"/>
            <a:ext cx="82296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40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0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2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4" name="Google Shape;184;p42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5" name="Google Shape;185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9" name="Google Shape;189;p4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4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5" name="Google Shape;19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5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5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5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4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7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/>
          <p:nvPr>
            <p:ph type="title"/>
          </p:nvPr>
        </p:nvSpPr>
        <p:spPr>
          <a:xfrm>
            <a:off x="457200" y="442476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8"/>
          <p:cNvSpPr txBox="1"/>
          <p:nvPr>
            <p:ph idx="1" type="body"/>
          </p:nvPr>
        </p:nvSpPr>
        <p:spPr>
          <a:xfrm>
            <a:off x="457200" y="1123300"/>
            <a:ext cx="8229600" cy="3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/>
          <p:nvPr>
            <p:ph type="title"/>
          </p:nvPr>
        </p:nvSpPr>
        <p:spPr>
          <a:xfrm>
            <a:off x="506475" y="449325"/>
            <a:ext cx="8229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0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6" name="Google Shape;216;p50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1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0" name="Google Shape;220;p51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2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52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4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2" name="Google Shape;23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5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7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7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3" name="Google Shape;243;p57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4" name="Google Shape;244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8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8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8" name="Google Shape;248;p58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49" name="Google Shape;249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9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9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59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4" name="Google Shape;254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0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60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60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1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1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1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61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3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3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1" name="Google Shape;271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4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4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6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6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2" name="Google Shape;282;p66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3" name="Google Shape;283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7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7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7" name="Google Shape;287;p67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8" name="Google Shape;288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8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8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68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3" name="Google Shape;293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6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6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0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70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70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Google Shape;302;p70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10" Type="http://schemas.openxmlformats.org/officeDocument/2006/relationships/theme" Target="../theme/theme6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10" Type="http://schemas.openxmlformats.org/officeDocument/2006/relationships/theme" Target="../theme/theme8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457200" y="411675"/>
            <a:ext cx="8229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457200" y="1002752"/>
            <a:ext cx="82296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6"/>
          <p:cNvSpPr txBox="1"/>
          <p:nvPr>
            <p:ph type="title"/>
          </p:nvPr>
        </p:nvSpPr>
        <p:spPr>
          <a:xfrm>
            <a:off x="506475" y="449325"/>
            <a:ext cx="8229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6"/>
          <p:cNvSpPr txBox="1"/>
          <p:nvPr>
            <p:ph idx="1" type="body"/>
          </p:nvPr>
        </p:nvSpPr>
        <p:spPr>
          <a:xfrm>
            <a:off x="457200" y="1093726"/>
            <a:ext cx="82296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3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53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2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62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99nl9blaNuY" TargetMode="External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1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1"/>
          <p:cNvSpPr/>
          <p:nvPr/>
        </p:nvSpPr>
        <p:spPr>
          <a:xfrm>
            <a:off x="2869116" y="884644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1"/>
          <p:cNvSpPr/>
          <p:nvPr/>
        </p:nvSpPr>
        <p:spPr>
          <a:xfrm>
            <a:off x="3118444" y="3191624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1"/>
          <p:cNvSpPr/>
          <p:nvPr/>
        </p:nvSpPr>
        <p:spPr>
          <a:xfrm>
            <a:off x="4673531" y="3824054"/>
            <a:ext cx="8637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1"/>
          <p:cNvSpPr/>
          <p:nvPr/>
        </p:nvSpPr>
        <p:spPr>
          <a:xfrm>
            <a:off x="115250" y="1195705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1"/>
          <p:cNvSpPr/>
          <p:nvPr/>
        </p:nvSpPr>
        <p:spPr>
          <a:xfrm>
            <a:off x="2409490" y="2353466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1"/>
          <p:cNvSpPr/>
          <p:nvPr/>
        </p:nvSpPr>
        <p:spPr>
          <a:xfrm>
            <a:off x="649668" y="2353466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1"/>
          <p:cNvSpPr/>
          <p:nvPr/>
        </p:nvSpPr>
        <p:spPr>
          <a:xfrm>
            <a:off x="3461352" y="3596814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1"/>
          <p:cNvSpPr/>
          <p:nvPr/>
        </p:nvSpPr>
        <p:spPr>
          <a:xfrm>
            <a:off x="531572" y="2943066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1"/>
          <p:cNvSpPr/>
          <p:nvPr/>
        </p:nvSpPr>
        <p:spPr>
          <a:xfrm>
            <a:off x="4383066" y="2843891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1"/>
          <p:cNvSpPr/>
          <p:nvPr/>
        </p:nvSpPr>
        <p:spPr>
          <a:xfrm>
            <a:off x="2498281" y="4229243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1"/>
          <p:cNvSpPr/>
          <p:nvPr/>
        </p:nvSpPr>
        <p:spPr>
          <a:xfrm>
            <a:off x="3273078" y="2353466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1"/>
          <p:cNvSpPr txBox="1"/>
          <p:nvPr>
            <p:ph type="title"/>
          </p:nvPr>
        </p:nvSpPr>
        <p:spPr>
          <a:xfrm>
            <a:off x="132975" y="1826800"/>
            <a:ext cx="4191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20" name="Google Shape;320;p71"/>
          <p:cNvSpPr/>
          <p:nvPr/>
        </p:nvSpPr>
        <p:spPr>
          <a:xfrm>
            <a:off x="456532" y="544425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1"/>
          <p:cNvSpPr/>
          <p:nvPr/>
        </p:nvSpPr>
        <p:spPr>
          <a:xfrm>
            <a:off x="999942" y="4229231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1"/>
          <p:cNvSpPr/>
          <p:nvPr/>
        </p:nvSpPr>
        <p:spPr>
          <a:xfrm>
            <a:off x="1863517" y="764430"/>
            <a:ext cx="14559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1"/>
          <p:cNvSpPr/>
          <p:nvPr/>
        </p:nvSpPr>
        <p:spPr>
          <a:xfrm>
            <a:off x="2205121" y="3347820"/>
            <a:ext cx="5736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71"/>
          <p:cNvSpPr txBox="1"/>
          <p:nvPr/>
        </p:nvSpPr>
        <p:spPr>
          <a:xfrm>
            <a:off x="4146150" y="544425"/>
            <a:ext cx="4671300" cy="769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Question of the Day: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0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0"/>
          <p:cNvSpPr txBox="1"/>
          <p:nvPr>
            <p:ph idx="1" type="body"/>
          </p:nvPr>
        </p:nvSpPr>
        <p:spPr>
          <a:xfrm>
            <a:off x="2176750" y="1504675"/>
            <a:ext cx="65100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is wrong with this code?</a:t>
            </a:r>
            <a:endParaRPr/>
          </a:p>
        </p:txBody>
      </p:sp>
      <p:sp>
        <p:nvSpPr>
          <p:cNvPr id="406" name="Google Shape;406;p80"/>
          <p:cNvSpPr/>
          <p:nvPr/>
        </p:nvSpPr>
        <p:spPr>
          <a:xfrm>
            <a:off x="302125" y="1504675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1"/>
          <p:cNvSpPr txBox="1"/>
          <p:nvPr>
            <p:ph type="title"/>
          </p:nvPr>
        </p:nvSpPr>
        <p:spPr>
          <a:xfrm>
            <a:off x="457200" y="413044"/>
            <a:ext cx="82296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</a:t>
            </a:r>
            <a:endParaRPr/>
          </a:p>
        </p:txBody>
      </p:sp>
      <p:pic>
        <p:nvPicPr>
          <p:cNvPr id="413" name="Google Shape;41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4750"/>
            <a:ext cx="4683601" cy="4201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4" name="Google Shape;414;p81"/>
          <p:cNvGraphicFramePr/>
          <p:nvPr/>
        </p:nvGraphicFramePr>
        <p:xfrm>
          <a:off x="4714013" y="3983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{299C3443-E150-4FE7-AA60-BCAA39471F7E}</a:tableStyleId>
              </a:tblPr>
              <a:tblGrid>
                <a:gridCol w="1376075"/>
                <a:gridCol w="555125"/>
                <a:gridCol w="555125"/>
                <a:gridCol w="555125"/>
                <a:gridCol w="555125"/>
                <a:gridCol w="555125"/>
              </a:tblGrid>
              <a:tr h="3615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5" name="Google Shape;415;p81"/>
          <p:cNvGraphicFramePr/>
          <p:nvPr/>
        </p:nvGraphicFramePr>
        <p:xfrm>
          <a:off x="4714013" y="318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{299C3443-E150-4FE7-AA60-BCAA39471F7E}</a:tableStyleId>
              </a:tblPr>
              <a:tblGrid>
                <a:gridCol w="1376050"/>
                <a:gridCol w="555125"/>
                <a:gridCol w="555125"/>
                <a:gridCol w="555125"/>
                <a:gridCol w="555125"/>
                <a:gridCol w="555125"/>
              </a:tblGrid>
              <a:tr h="233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7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6" name="Google Shape;416;p81"/>
          <p:cNvGraphicFramePr/>
          <p:nvPr/>
        </p:nvGraphicFramePr>
        <p:xfrm>
          <a:off x="4714013" y="2381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{299C3443-E150-4FE7-AA60-BCAA39471F7E}</a:tableStyleId>
              </a:tblPr>
              <a:tblGrid>
                <a:gridCol w="1376025"/>
                <a:gridCol w="555125"/>
                <a:gridCol w="555125"/>
                <a:gridCol w="555125"/>
                <a:gridCol w="555125"/>
                <a:gridCol w="555125"/>
              </a:tblGrid>
              <a:tr h="2368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0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5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17" name="Google Shape;417;p81"/>
          <p:cNvSpPr txBox="1"/>
          <p:nvPr>
            <p:ph idx="1" type="body"/>
          </p:nvPr>
        </p:nvSpPr>
        <p:spPr>
          <a:xfrm>
            <a:off x="4683600" y="1940259"/>
            <a:ext cx="44604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3 grade arrays in memory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2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you could have an array of arrays?</a:t>
            </a:r>
            <a:endParaRPr/>
          </a:p>
        </p:txBody>
      </p:sp>
      <p:graphicFrame>
        <p:nvGraphicFramePr>
          <p:cNvPr id="424" name="Google Shape;424;p82"/>
          <p:cNvGraphicFramePr/>
          <p:nvPr/>
        </p:nvGraphicFramePr>
        <p:xfrm>
          <a:off x="1805338" y="3035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{299C3443-E150-4FE7-AA60-BCAA39471F7E}</a:tableStyleId>
              </a:tblPr>
              <a:tblGrid>
                <a:gridCol w="1935025"/>
                <a:gridCol w="780600"/>
                <a:gridCol w="780600"/>
                <a:gridCol w="780600"/>
                <a:gridCol w="780600"/>
                <a:gridCol w="780600"/>
              </a:tblGrid>
              <a:tr h="2611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5" name="Google Shape;425;p82"/>
          <p:cNvGraphicFramePr/>
          <p:nvPr/>
        </p:nvGraphicFramePr>
        <p:xfrm>
          <a:off x="1805313" y="224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{299C3443-E150-4FE7-AA60-BCAA39471F7E}</a:tableStyleId>
              </a:tblPr>
              <a:tblGrid>
                <a:gridCol w="1935025"/>
                <a:gridCol w="780625"/>
                <a:gridCol w="780625"/>
                <a:gridCol w="780625"/>
                <a:gridCol w="780625"/>
                <a:gridCol w="780625"/>
              </a:tblGrid>
              <a:tr h="233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7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6" name="Google Shape;426;p82"/>
          <p:cNvGraphicFramePr/>
          <p:nvPr/>
        </p:nvGraphicFramePr>
        <p:xfrm>
          <a:off x="1805325" y="14561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{299C3443-E150-4FE7-AA60-BCAA39471F7E}</a:tableStyleId>
              </a:tblPr>
              <a:tblGrid>
                <a:gridCol w="1935025"/>
                <a:gridCol w="780625"/>
                <a:gridCol w="780625"/>
                <a:gridCol w="780625"/>
                <a:gridCol w="780625"/>
                <a:gridCol w="780625"/>
              </a:tblGrid>
              <a:tr h="2368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0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5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27" name="Google Shape;427;p82"/>
          <p:cNvSpPr/>
          <p:nvPr/>
        </p:nvSpPr>
        <p:spPr>
          <a:xfrm>
            <a:off x="1043975" y="986025"/>
            <a:ext cx="2696400" cy="2854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Array of Students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[0]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[1]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[2]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8" name="Google Shape;428;p82"/>
          <p:cNvSpPr/>
          <p:nvPr/>
        </p:nvSpPr>
        <p:spPr>
          <a:xfrm>
            <a:off x="1657225" y="1356253"/>
            <a:ext cx="7372200" cy="885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Array of 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Grades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9" name="Google Shape;429;p82"/>
          <p:cNvCxnSpPr/>
          <p:nvPr/>
        </p:nvCxnSpPr>
        <p:spPr>
          <a:xfrm flipH="1" rot="10800000">
            <a:off x="2068200" y="2112750"/>
            <a:ext cx="2717100" cy="25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82"/>
          <p:cNvSpPr txBox="1"/>
          <p:nvPr/>
        </p:nvSpPr>
        <p:spPr>
          <a:xfrm>
            <a:off x="0" y="4039256"/>
            <a:ext cx="9144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int[][] studentGrades = new int [numStudents][numGrades];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studentGrades[1] // one student’s grades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studentGrades[0][1] // one grade, 91, the second grade for the first student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1" name="Google Shape;431;p82"/>
          <p:cNvSpPr txBox="1"/>
          <p:nvPr/>
        </p:nvSpPr>
        <p:spPr>
          <a:xfrm>
            <a:off x="47400" y="1995188"/>
            <a:ext cx="888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[i]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2"/>
          <p:cNvSpPr txBox="1"/>
          <p:nvPr/>
        </p:nvSpPr>
        <p:spPr>
          <a:xfrm>
            <a:off x="4785300" y="606319"/>
            <a:ext cx="1068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[j]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3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2D Student Grades in Python Tutor</a:t>
            </a:r>
            <a:endParaRPr sz="4200"/>
          </a:p>
        </p:txBody>
      </p:sp>
      <p:sp>
        <p:nvSpPr>
          <p:cNvPr id="439" name="Google Shape;439;p83"/>
          <p:cNvSpPr txBox="1"/>
          <p:nvPr>
            <p:ph idx="1" type="body"/>
          </p:nvPr>
        </p:nvSpPr>
        <p:spPr>
          <a:xfrm>
            <a:off x="2490100" y="1474463"/>
            <a:ext cx="6330000" cy="129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700" y="1314188"/>
            <a:ext cx="5509388" cy="291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4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84"/>
          <p:cNvSpPr txBox="1"/>
          <p:nvPr>
            <p:ph idx="1" type="body"/>
          </p:nvPr>
        </p:nvSpPr>
        <p:spPr>
          <a:xfrm>
            <a:off x="2176750" y="1504675"/>
            <a:ext cx="65100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2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Write getGrades().</a:t>
            </a:r>
            <a:endParaRPr/>
          </a:p>
        </p:txBody>
      </p:sp>
      <p:sp>
        <p:nvSpPr>
          <p:cNvPr id="448" name="Google Shape;448;p84"/>
          <p:cNvSpPr/>
          <p:nvPr/>
        </p:nvSpPr>
        <p:spPr>
          <a:xfrm>
            <a:off x="302125" y="1504675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5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455" name="Google Shape;455;p85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6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</a:t>
            </a:r>
            <a:endParaRPr/>
          </a:p>
        </p:txBody>
      </p:sp>
      <p:pic>
        <p:nvPicPr>
          <p:cNvPr id="462" name="Google Shape;46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38" y="1414800"/>
            <a:ext cx="8042125" cy="20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87"/>
          <p:cNvSpPr txBox="1"/>
          <p:nvPr>
            <p:ph idx="1" type="body"/>
          </p:nvPr>
        </p:nvSpPr>
        <p:spPr>
          <a:xfrm>
            <a:off x="1691450" y="621150"/>
            <a:ext cx="7001700" cy="8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0"/>
              <a:t>StudentGrades.java</a:t>
            </a:r>
            <a:endParaRPr sz="27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Write displayGrades()</a:t>
            </a:r>
            <a:endParaRPr sz="2200"/>
          </a:p>
        </p:txBody>
      </p:sp>
      <p:pic>
        <p:nvPicPr>
          <p:cNvPr id="470" name="Google Shape;47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025" y="3357248"/>
            <a:ext cx="5147849" cy="13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7"/>
          <p:cNvPicPr preferRelativeResize="0"/>
          <p:nvPr/>
        </p:nvPicPr>
        <p:blipFill rotWithShape="1">
          <a:blip r:embed="rId4">
            <a:alphaModFix/>
          </a:blip>
          <a:srcRect b="19111" l="0" r="0" t="18757"/>
          <a:stretch/>
        </p:blipFill>
        <p:spPr>
          <a:xfrm>
            <a:off x="1645750" y="1867050"/>
            <a:ext cx="7001702" cy="124219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7"/>
          <p:cNvSpPr/>
          <p:nvPr/>
        </p:nvSpPr>
        <p:spPr>
          <a:xfrm>
            <a:off x="46475" y="567225"/>
            <a:ext cx="14343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Google Shape;473;p87"/>
          <p:cNvSpPr txBox="1"/>
          <p:nvPr/>
        </p:nvSpPr>
        <p:spPr>
          <a:xfrm>
            <a:off x="-2575" y="2379550"/>
            <a:ext cx="15324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88"/>
          <p:cNvSpPr txBox="1"/>
          <p:nvPr>
            <p:ph idx="1" type="body"/>
          </p:nvPr>
        </p:nvSpPr>
        <p:spPr>
          <a:xfrm>
            <a:off x="1691450" y="621150"/>
            <a:ext cx="7001700" cy="8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0"/>
              <a:t>StudentGrades</a:t>
            </a:r>
            <a:r>
              <a:rPr lang="en-US" sz="2700"/>
              <a:t>.java</a:t>
            </a:r>
            <a:endParaRPr sz="27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Write displayGrades()</a:t>
            </a:r>
            <a:endParaRPr sz="2200"/>
          </a:p>
        </p:txBody>
      </p:sp>
      <p:pic>
        <p:nvPicPr>
          <p:cNvPr id="481" name="Google Shape;48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025" y="3357248"/>
            <a:ext cx="5147849" cy="13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8"/>
          <p:cNvPicPr preferRelativeResize="0"/>
          <p:nvPr/>
        </p:nvPicPr>
        <p:blipFill rotWithShape="1">
          <a:blip r:embed="rId4">
            <a:alphaModFix/>
          </a:blip>
          <a:srcRect b="19111" l="0" r="0" t="18757"/>
          <a:stretch/>
        </p:blipFill>
        <p:spPr>
          <a:xfrm>
            <a:off x="1645750" y="1867050"/>
            <a:ext cx="7001702" cy="124219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8"/>
          <p:cNvSpPr/>
          <p:nvPr/>
        </p:nvSpPr>
        <p:spPr>
          <a:xfrm>
            <a:off x="46475" y="567225"/>
            <a:ext cx="14343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Code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p88"/>
          <p:cNvSpPr txBox="1"/>
          <p:nvPr/>
        </p:nvSpPr>
        <p:spPr>
          <a:xfrm>
            <a:off x="-2575" y="2379550"/>
            <a:ext cx="15324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9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491" name="Google Shape;491;p89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72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72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</a:t>
            </a: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3" name="Google Shape;333;p72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36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i="0" lang="en-US" sz="30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</a:t>
            </a:r>
            <a:r>
              <a:rPr b="1" lang="en-US" sz="3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b="1" i="0" lang="en-US" sz="30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Multidimensional Arrays</a:t>
            </a:r>
            <a:endParaRPr b="1" i="0" sz="30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19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34" name="Google Shape;3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9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98" name="Google Shape;49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8850"/>
            <a:ext cx="8839203" cy="359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1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Pascal’s Triangle</a:t>
            </a:r>
            <a:endParaRPr/>
          </a:p>
        </p:txBody>
      </p:sp>
      <p:pic>
        <p:nvPicPr>
          <p:cNvPr id="505" name="Google Shape;50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00" y="1158113"/>
            <a:ext cx="3131382" cy="29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91"/>
          <p:cNvSpPr txBox="1"/>
          <p:nvPr/>
        </p:nvSpPr>
        <p:spPr>
          <a:xfrm>
            <a:off x="290700" y="4443150"/>
            <a:ext cx="8396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More information at https://en.wikipedia.org/wiki/Pascal%27s_triangle#Overall_patterns_and_properties</a:t>
            </a:r>
            <a:endParaRPr b="0" i="0" sz="1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7" name="Google Shape;50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3050" y="971550"/>
            <a:ext cx="2785316" cy="3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2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Store Numbers in Pascal’s Triangle</a:t>
            </a:r>
            <a:endParaRPr/>
          </a:p>
        </p:txBody>
      </p:sp>
      <p:sp>
        <p:nvSpPr>
          <p:cNvPr id="514" name="Google Shape;514;p92"/>
          <p:cNvSpPr txBox="1"/>
          <p:nvPr>
            <p:ph idx="1" type="body"/>
          </p:nvPr>
        </p:nvSpPr>
        <p:spPr>
          <a:xfrm>
            <a:off x="485875" y="1038806"/>
            <a:ext cx="41751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1D or 2D arrays?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OK to waste space?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do you mark space not used?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 wish…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5" name="Google Shape;515;p92"/>
          <p:cNvPicPr preferRelativeResize="0"/>
          <p:nvPr/>
        </p:nvPicPr>
        <p:blipFill rotWithShape="1">
          <a:blip r:embed="rId3">
            <a:alphaModFix/>
          </a:blip>
          <a:srcRect b="20325" l="0" r="0" t="0"/>
          <a:stretch/>
        </p:blipFill>
        <p:spPr>
          <a:xfrm>
            <a:off x="4811900" y="1493381"/>
            <a:ext cx="4175175" cy="23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3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Jagged Array</a:t>
            </a:r>
            <a:endParaRPr/>
          </a:p>
        </p:txBody>
      </p:sp>
      <p:sp>
        <p:nvSpPr>
          <p:cNvPr id="522" name="Google Shape;522;p93"/>
          <p:cNvSpPr txBox="1"/>
          <p:nvPr>
            <p:ph idx="1" type="body"/>
          </p:nvPr>
        </p:nvSpPr>
        <p:spPr>
          <a:xfrm>
            <a:off x="485875" y="1554394"/>
            <a:ext cx="2323500" cy="319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300"/>
              <a:t>Pascal’s Triangle with 5 rows</a:t>
            </a:r>
            <a:endParaRPr sz="2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3" name="Google Shape;52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350" y="1038806"/>
            <a:ext cx="4672013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4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94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Initially create an array for a given number of rows: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Later, create each row’s array individually: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get the number of rows: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get the number of columns in each row:</a:t>
            </a:r>
            <a:endParaRPr/>
          </a:p>
        </p:txBody>
      </p:sp>
      <p:pic>
        <p:nvPicPr>
          <p:cNvPr id="531" name="Google Shape;531;p94"/>
          <p:cNvPicPr preferRelativeResize="0"/>
          <p:nvPr/>
        </p:nvPicPr>
        <p:blipFill rotWithShape="1">
          <a:blip r:embed="rId3">
            <a:alphaModFix/>
          </a:blip>
          <a:srcRect b="0" l="0" r="0" t="25116"/>
          <a:stretch/>
        </p:blipFill>
        <p:spPr>
          <a:xfrm>
            <a:off x="1289725" y="1815600"/>
            <a:ext cx="6479776" cy="2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94"/>
          <p:cNvPicPr preferRelativeResize="0"/>
          <p:nvPr/>
        </p:nvPicPr>
        <p:blipFill rotWithShape="1">
          <a:blip r:embed="rId4">
            <a:alphaModFix/>
          </a:blip>
          <a:srcRect b="19023" l="0" r="0" t="10806"/>
          <a:stretch/>
        </p:blipFill>
        <p:spPr>
          <a:xfrm>
            <a:off x="1289725" y="2794731"/>
            <a:ext cx="5559376" cy="2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275" y="4572019"/>
            <a:ext cx="2287331" cy="2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3275" y="3627588"/>
            <a:ext cx="1925178" cy="2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5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5"/>
          <p:cNvSpPr txBox="1"/>
          <p:nvPr>
            <p:ph idx="1" type="body"/>
          </p:nvPr>
        </p:nvSpPr>
        <p:spPr>
          <a:xfrm>
            <a:off x="2176750" y="1504675"/>
            <a:ext cx="65100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3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Write createPascalTriangle().</a:t>
            </a:r>
            <a:endParaRPr/>
          </a:p>
        </p:txBody>
      </p:sp>
      <p:sp>
        <p:nvSpPr>
          <p:cNvPr id="542" name="Google Shape;542;p95"/>
          <p:cNvSpPr/>
          <p:nvPr/>
        </p:nvSpPr>
        <p:spPr>
          <a:xfrm>
            <a:off x="302125" y="1504675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6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549" name="Google Shape;549;p96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7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556" name="Google Shape;55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275" y="1528794"/>
            <a:ext cx="7263428" cy="235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98"/>
          <p:cNvGrpSpPr/>
          <p:nvPr/>
        </p:nvGrpSpPr>
        <p:grpSpPr>
          <a:xfrm>
            <a:off x="3607337" y="475568"/>
            <a:ext cx="5433378" cy="4583250"/>
            <a:chOff x="4913813" y="475575"/>
            <a:chExt cx="4126512" cy="4583250"/>
          </a:xfrm>
        </p:grpSpPr>
        <p:sp>
          <p:nvSpPr>
            <p:cNvPr id="563" name="Google Shape;563;p98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8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8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8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8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8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8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0" name="Google Shape;570;p98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8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2" name="Google Shape;572;p98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8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8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8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98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9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3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Help Hours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4"/>
          <p:cNvSpPr txBox="1"/>
          <p:nvPr>
            <p:ph type="title"/>
          </p:nvPr>
        </p:nvSpPr>
        <p:spPr>
          <a:xfrm>
            <a:off x="457200" y="463951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2 Test Info</a:t>
            </a:r>
            <a:endParaRPr/>
          </a:p>
        </p:txBody>
      </p:sp>
      <p:graphicFrame>
        <p:nvGraphicFramePr>
          <p:cNvPr id="349" name="Google Shape;349;p74"/>
          <p:cNvGraphicFramePr/>
          <p:nvPr/>
        </p:nvGraphicFramePr>
        <p:xfrm>
          <a:off x="391800" y="17175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{99A7BC73-1074-4535-A670-6043E7AF86A5}</a:tableStyleId>
              </a:tblPr>
              <a:tblGrid>
                <a:gridCol w="1393400"/>
                <a:gridCol w="1393400"/>
                <a:gridCol w="1393400"/>
                <a:gridCol w="1393400"/>
                <a:gridCol w="1393400"/>
                <a:gridCol w="1393400"/>
              </a:tblGrid>
              <a:tr h="41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Tuesday (week before) 10/17</a:t>
                      </a:r>
                      <a:endParaRPr b="1" sz="900"/>
                    </a:p>
                  </a:txBody>
                  <a:tcPr marT="68575" marB="68575" marR="91425" marL="91425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Friday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10/20</a:t>
                      </a:r>
                      <a:endParaRPr b="1" sz="900"/>
                    </a:p>
                  </a:txBody>
                  <a:tcPr marT="68575" marB="68575" marR="91425" marL="91425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Weekend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/>
                    </a:p>
                  </a:txBody>
                  <a:tcPr marT="68575" marB="68575" marR="91425" marL="91425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/>
                        <a:t>Monday 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/>
                        <a:t>10/23</a:t>
                      </a:r>
                      <a:endParaRPr b="1" sz="900" u="none" cap="none" strike="noStrike"/>
                    </a:p>
                  </a:txBody>
                  <a:tcPr marT="68575" marB="68575" marR="91425" marL="91425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/>
                        <a:t>Tuesday 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/>
                        <a:t>10/24</a:t>
                      </a:r>
                      <a:endParaRPr b="1" sz="900" u="none" cap="none" strike="noStrike"/>
                    </a:p>
                  </a:txBody>
                  <a:tcPr marT="68575" marB="68575" marR="91425" marL="91425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/>
                        <a:t>Wednesday 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/>
                        <a:t>10/25</a:t>
                      </a:r>
                      <a:endParaRPr b="1" sz="900" u="none" cap="none" strike="noStrike"/>
                    </a:p>
                  </a:txBody>
                  <a:tcPr marT="68575" marB="68575" marR="91425" marL="91425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1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Mock Test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New Exam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6:30 - 9:30pm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GDC 2.216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35150" marB="35150" marR="90050" marL="90050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Design Sessions 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Fall 2019 Exam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Q&amp;A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35150" marB="35150" marR="90050" marL="90050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</a:rPr>
                        <a:t>Meet with Study Group to take Practice Tests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35150" marB="35150" marR="90050" marL="90050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Test Review in Section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Practice Test Live! 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New Exam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7-8:30pm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GDC 4.302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35150" marB="35150" marR="90050" marL="90050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Test Review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Fall 2018 Exam 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7-8pm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WEL 2.246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35150" marB="35150" marR="90050" marL="90050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</a:rPr>
                        <a:t>Test Review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</a:rPr>
                        <a:t>in Lecture</a:t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TEST*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6:30-8:30pm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WEL 2.224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T="35150" marB="35150" marR="90050" marL="90050">
                    <a:lnL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F57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p74"/>
          <p:cNvSpPr txBox="1"/>
          <p:nvPr/>
        </p:nvSpPr>
        <p:spPr>
          <a:xfrm>
            <a:off x="391825" y="411995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 There is an extra time test and a make-up test for students who have been approved ahead of time. There is also an alternate test time for students with a UT testing conflict and who have been approved ahead of time.  The day, time and location of these tests will be emailed to the approved students.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74"/>
          <p:cNvSpPr txBox="1"/>
          <p:nvPr/>
        </p:nvSpPr>
        <p:spPr>
          <a:xfrm>
            <a:off x="456625" y="1026113"/>
            <a:ext cx="836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test focuses on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Chapters 3G - 7. U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nderstanding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material previously covered in Chapters 1 - 3 is necessary, but not the focus.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5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minute timer DOG HEAVEN! Love dogs? I do too. These cute dogs will distract you from the 2 minute timer. #dog &#10;✅SUBSCRIBE👉 https://bit.ly/30COX6E 👈 Just do it already😀&#10;&#10; Journey to 1 MILLION 📈&#10; ⭐️||||||||||||||. 45% ............... 456K/1M ⭐️&#10;🚨 SUBSCRIBE https://bit.ly/30COX6E&#10;&#10;👉 DONATE&#10;https://bit.ly/3pkGmo7&#10;&#10;🔔 Get notified about exclusive videos, giveaways, and polls from Timer Topia.&#10;👉 https://laylo.com/timertopia&#10;&#10;&#10;&#10;It's a great two minute timer for classrooms, breaks, homework studies, tests, games, etc...&#10;&#10;Join us in the comments. We are a friendly community.&#10;&#10;#timertopia" id="359" name="Google Shape;359;p75" title="2 Minute Timer (DOG HEAVEN) 🐕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978" y="3783575"/>
            <a:ext cx="2109422" cy="1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Google Shape;365;p76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76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6.5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Multidimensional Arrays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7"/>
          <p:cNvSpPr txBox="1"/>
          <p:nvPr>
            <p:ph type="title"/>
          </p:nvPr>
        </p:nvSpPr>
        <p:spPr>
          <a:xfrm>
            <a:off x="457200" y="442476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Console Output</a:t>
            </a:r>
            <a:endParaRPr/>
          </a:p>
        </p:txBody>
      </p:sp>
      <p:sp>
        <p:nvSpPr>
          <p:cNvPr id="373" name="Google Shape;373;p77"/>
          <p:cNvSpPr txBox="1"/>
          <p:nvPr/>
        </p:nvSpPr>
        <p:spPr>
          <a:xfrm>
            <a:off x="437750" y="1167319"/>
            <a:ext cx="50403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Console output consists of lines/rows and columns (ASCII-based, non-proportional fonts)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Outside loop ran once per row.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Inside loop ran for one or more characters in one row.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77"/>
          <p:cNvSpPr txBox="1"/>
          <p:nvPr/>
        </p:nvSpPr>
        <p:spPr>
          <a:xfrm>
            <a:off x="5369550" y="2400300"/>
            <a:ext cx="12090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rows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7"/>
          <p:cNvSpPr txBox="1"/>
          <p:nvPr/>
        </p:nvSpPr>
        <p:spPr>
          <a:xfrm>
            <a:off x="7099238" y="4739400"/>
            <a:ext cx="12090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columns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77"/>
          <p:cNvCxnSpPr/>
          <p:nvPr/>
        </p:nvCxnSpPr>
        <p:spPr>
          <a:xfrm flipH="1" rot="10800000">
            <a:off x="6070600" y="2568056"/>
            <a:ext cx="701100" cy="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77"/>
          <p:cNvCxnSpPr>
            <a:stCxn id="375" idx="0"/>
          </p:cNvCxnSpPr>
          <p:nvPr/>
        </p:nvCxnSpPr>
        <p:spPr>
          <a:xfrm rot="10800000">
            <a:off x="7698638" y="4442400"/>
            <a:ext cx="5100" cy="29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78" name="Google Shape;37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660" y="735375"/>
            <a:ext cx="1089131" cy="36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"/>
          <p:cNvSpPr txBox="1"/>
          <p:nvPr>
            <p:ph type="title"/>
          </p:nvPr>
        </p:nvSpPr>
        <p:spPr>
          <a:xfrm>
            <a:off x="457200" y="442476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Nested Loops…</a:t>
            </a:r>
            <a:endParaRPr/>
          </a:p>
        </p:txBody>
      </p:sp>
      <p:sp>
        <p:nvSpPr>
          <p:cNvPr id="385" name="Google Shape;385;p78"/>
          <p:cNvSpPr txBox="1"/>
          <p:nvPr>
            <p:ph idx="1" type="body"/>
          </p:nvPr>
        </p:nvSpPr>
        <p:spPr>
          <a:xfrm>
            <a:off x="457200" y="1123300"/>
            <a:ext cx="8229600" cy="356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Rocket Top: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loop once per line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    print spaces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    print forward slashes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    print “**”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    print backward slashes</a:t>
            </a:r>
            <a:endParaRPr sz="2000"/>
          </a:p>
        </p:txBody>
      </p:sp>
      <p:pic>
        <p:nvPicPr>
          <p:cNvPr id="386" name="Google Shape;386;p78"/>
          <p:cNvPicPr preferRelativeResize="0"/>
          <p:nvPr/>
        </p:nvPicPr>
        <p:blipFill rotWithShape="1">
          <a:blip r:embed="rId3">
            <a:alphaModFix/>
          </a:blip>
          <a:srcRect b="79485" l="0" r="0" t="0"/>
          <a:stretch/>
        </p:blipFill>
        <p:spPr>
          <a:xfrm>
            <a:off x="5697500" y="1474519"/>
            <a:ext cx="2989300" cy="156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75" y="3337013"/>
            <a:ext cx="5631186" cy="180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9"/>
          <p:cNvSpPr txBox="1"/>
          <p:nvPr>
            <p:ph type="title"/>
          </p:nvPr>
        </p:nvSpPr>
        <p:spPr>
          <a:xfrm>
            <a:off x="457200" y="413044"/>
            <a:ext cx="8229600" cy="51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Rows and Columns…</a:t>
            </a:r>
            <a:endParaRPr/>
          </a:p>
        </p:txBody>
      </p:sp>
      <p:pic>
        <p:nvPicPr>
          <p:cNvPr id="394" name="Google Shape;39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250" y="980094"/>
            <a:ext cx="6128464" cy="159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300" y="2914922"/>
            <a:ext cx="2880338" cy="177485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9"/>
          <p:cNvSpPr txBox="1"/>
          <p:nvPr/>
        </p:nvSpPr>
        <p:spPr>
          <a:xfrm>
            <a:off x="3222800" y="3437269"/>
            <a:ext cx="14913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rows (i)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9"/>
          <p:cNvSpPr txBox="1"/>
          <p:nvPr/>
        </p:nvSpPr>
        <p:spPr>
          <a:xfrm>
            <a:off x="5159800" y="2463200"/>
            <a:ext cx="14913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cols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(j)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8" name="Google Shape;398;p79"/>
          <p:cNvGraphicFramePr/>
          <p:nvPr/>
        </p:nvGraphicFramePr>
        <p:xfrm>
          <a:off x="109725" y="225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{BB852B2E-41A4-4829-86CC-D7F0A20B2305}</a:tableStyleId>
              </a:tblPr>
              <a:tblGrid>
                <a:gridCol w="451475"/>
                <a:gridCol w="1483875"/>
              </a:tblGrid>
              <a:tr h="232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i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j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23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1 2 3 4 5 6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3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1 2 3 4 5 6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3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1 2 3 4 5 6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3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1 2 3 4 5 6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3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1 2 3 4 5 6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3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1 2 3 4 5 6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